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20"/>
  </p:notesMasterIdLst>
  <p:handoutMasterIdLst>
    <p:handoutMasterId r:id="rId21"/>
  </p:handoutMasterIdLst>
  <p:sldIdLst>
    <p:sldId id="476" r:id="rId6"/>
    <p:sldId id="416" r:id="rId7"/>
    <p:sldId id="475" r:id="rId8"/>
    <p:sldId id="479" r:id="rId9"/>
    <p:sldId id="477" r:id="rId10"/>
    <p:sldId id="482" r:id="rId11"/>
    <p:sldId id="485" r:id="rId12"/>
    <p:sldId id="480" r:id="rId13"/>
    <p:sldId id="484" r:id="rId14"/>
    <p:sldId id="478" r:id="rId15"/>
    <p:sldId id="481" r:id="rId16"/>
    <p:sldId id="486" r:id="rId17"/>
    <p:sldId id="472" r:id="rId18"/>
    <p:sldId id="483" r:id="rId19"/>
  </p:sldIdLst>
  <p:sldSz cx="12193588" cy="6858000"/>
  <p:notesSz cx="6858000" cy="9144000"/>
  <p:embeddedFontLst>
    <p:embeddedFont>
      <p:font typeface="Abel" panose="02000506030000020004" pitchFamily="2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icrosoft JhengHei" panose="020B0604030504040204" pitchFamily="34" charset="-120"/>
      <p:regular r:id="rId27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ExtraLight" panose="00000300000000000000" pitchFamily="2" charset="0"/>
      <p:regular r:id="rId33"/>
      <p:bold r:id="rId34"/>
      <p:italic r:id="rId35"/>
      <p:boldItalic r:id="rId34"/>
    </p:embeddedFont>
    <p:embeddedFont>
      <p:font typeface="Noto Sans Ugaritic" panose="020B0502040504020204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79"/>
            <p14:sldId id="477"/>
            <p14:sldId id="482"/>
            <p14:sldId id="485"/>
            <p14:sldId id="480"/>
            <p14:sldId id="484"/>
            <p14:sldId id="478"/>
            <p14:sldId id="481"/>
            <p14:sldId id="486"/>
            <p14:sldId id="472"/>
            <p14:sldId id="4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72" d="100"/>
          <a:sy n="72" d="100"/>
        </p:scale>
        <p:origin x="98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  <p:sp>
        <p:nvSpPr>
          <p:cNvPr id="3" name="投影片編號版面配置區 4">
            <a:extLst>
              <a:ext uri="{FF2B5EF4-FFF2-40B4-BE49-F238E27FC236}">
                <a16:creationId xmlns:a16="http://schemas.microsoft.com/office/drawing/2014/main" id="{C4CCB5A6-2DB6-92A3-C80E-5C62A7F4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477" y="6499540"/>
            <a:ext cx="8964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g.gg/mvclab-tutorial-week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apir-noted-lacewing.ngrok-free.app/s/zdF9z6oQJ6Eys5d" TargetMode="External"/><Relationship Id="rId2" Type="http://schemas.openxmlformats.org/officeDocument/2006/relationships/hyperlink" Target="https://dev.to/natjuung/a-step-by-step-guide-to-building-your-private-cloud-with-nextcloud-2023-em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log.ngc.nvidia.com/orgs/nvidia/containers/pytorch" TargetMode="External"/><Relationship Id="rId3" Type="http://schemas.openxmlformats.org/officeDocument/2006/relationships/hyperlink" Target="https://github.com/mviereck/x11docker/wiki/Hardware-acceleration" TargetMode="External"/><Relationship Id="rId7" Type="http://schemas.openxmlformats.org/officeDocument/2006/relationships/hyperlink" Target="https://docs.nvidia.com/deeplearning/frameworks/support-matrix/index.html" TargetMode="External"/><Relationship Id="rId2" Type="http://schemas.openxmlformats.org/officeDocument/2006/relationships/hyperlink" Target="https://wiki.ros.org/docker/Tutorials/Hardware%20Accelera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ckmd.io/ytXjrTXSQiaZCKhKkGo8cQ?view" TargetMode="External"/><Relationship Id="rId5" Type="http://schemas.openxmlformats.org/officeDocument/2006/relationships/hyperlink" Target="https://developer.nvidia.com/zh-cn/blog/gpu-containers-runtime/" TargetMode="External"/><Relationship Id="rId10" Type="http://schemas.openxmlformats.org/officeDocument/2006/relationships/hyperlink" Target="https://dev.to/natjuung/a-step-by-step-guide-to-building-your-private-cloud-with-nextcloud-2023-em5" TargetMode="External"/><Relationship Id="rId4" Type="http://schemas.openxmlformats.org/officeDocument/2006/relationships/hyperlink" Target="https://medium.com/geekculture/run-a-gui-software-inside-a-docker-container-dce61771f9" TargetMode="External"/><Relationship Id="rId9" Type="http://schemas.openxmlformats.org/officeDocument/2006/relationships/hyperlink" Target="https://askubuntu.com/questions/972516/debian-frontend-environment-variab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nvidia.com/deeplearning/frameworks/support-matrix/index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ytXjrTXSQiaZCKhKkGo8cQ?view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Tools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Homework review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2024-05-08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7844704" y="632209"/>
            <a:ext cx="3850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here:</a:t>
            </a:r>
          </a:p>
          <a:p>
            <a:r>
              <a:rPr lang="en-US" altLang="zh-TW" dirty="0">
                <a:hlinkClick r:id="rId2"/>
              </a:rPr>
              <a:t>http://gg.gg/mvclab-tutorial-week-2</a:t>
            </a:r>
            <a:endParaRPr lang="en-US" altLang="zh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7825E3-1FA3-560A-3702-58689DE0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89" y="4544954"/>
            <a:ext cx="3792975" cy="19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3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30153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F87A9-DB33-E2A6-8095-D404C352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label </a:t>
            </a:r>
            <a:r>
              <a:rPr lang="en-US" altLang="zh-TW" dirty="0" err="1"/>
              <a:t>car_segmentation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7CB57-F726-3660-4B69-4A2F8F2BB0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201CE-FF7D-4467-D3A0-829BA50DB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10</a:t>
            </a:fld>
            <a:endParaRPr lang="en-TW"/>
          </a:p>
        </p:txBody>
      </p:sp>
      <p:pic>
        <p:nvPicPr>
          <p:cNvPr id="7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F6101DF-60F5-5718-5EBB-31DE9579F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325" y="1677798"/>
            <a:ext cx="8490872" cy="4373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9B086D-CCD9-45CE-3F75-4D838F24B089}"/>
              </a:ext>
            </a:extLst>
          </p:cNvPr>
          <p:cNvGrpSpPr/>
          <p:nvPr/>
        </p:nvGrpSpPr>
        <p:grpSpPr>
          <a:xfrm>
            <a:off x="250125" y="2478110"/>
            <a:ext cx="3053592" cy="2486466"/>
            <a:chOff x="1735624" y="2056841"/>
            <a:chExt cx="4829849" cy="38192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BA67CF-069C-8CEE-05A4-A12B536B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10" name="Google Shape;273;p21">
              <a:extLst>
                <a:ext uri="{FF2B5EF4-FFF2-40B4-BE49-F238E27FC236}">
                  <a16:creationId xmlns:a16="http://schemas.microsoft.com/office/drawing/2014/main" id="{3CE949D1-6E9C-2017-62C1-BB6150E7660A}"/>
                </a:ext>
              </a:extLst>
            </p:cNvPr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" name="Google Shape;274;p21">
              <a:extLst>
                <a:ext uri="{FF2B5EF4-FFF2-40B4-BE49-F238E27FC236}">
                  <a16:creationId xmlns:a16="http://schemas.microsoft.com/office/drawing/2014/main" id="{E3BC597E-F2EA-CC2E-4FE9-F877169514C6}"/>
                </a:ext>
              </a:extLst>
            </p:cNvPr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BC1DD0-A8DA-1339-4B74-976B877E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</a:t>
            </a:r>
            <a:r>
              <a:rPr lang="en-US" altLang="zh-TW" dirty="0" err="1"/>
              <a:t>ngrok</a:t>
            </a:r>
            <a:r>
              <a:rPr lang="en-US" altLang="zh-TW" dirty="0"/>
              <a:t> + </a:t>
            </a:r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E4D86-AB00-A33A-AF9F-FE18601A98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123679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https://dev.to/natjuung/a-step-by-step-guide-to-building-your-private-cloud-with-nextcloud-2023-em5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Demo : </a:t>
            </a:r>
            <a:r>
              <a:rPr lang="en-US" altLang="zh-TW" dirty="0">
                <a:hlinkClick r:id="rId3"/>
              </a:rPr>
              <a:t>https://tapir-noted-lacewing.ngrok-free.app/s/zdF9z6oQJ6Eys5d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9CCE-BCEB-CFA1-8D5B-B571FDD7A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11</a:t>
            </a:fld>
            <a:endParaRPr lang="en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33C3D-86B6-8549-E3A0-4E19B5BF0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04" y="748021"/>
            <a:ext cx="4614324" cy="58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F8672-959C-2928-9158-E55977CB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1E0EF-FDB7-3F44-30F1-DCA1FD1ADB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docker/Tutorials/Hardware Acceleration - ROS Wiki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Hardware acceleration · </a:t>
            </a:r>
            <a:r>
              <a:rPr lang="en-US" altLang="zh-TW" dirty="0" err="1">
                <a:hlinkClick r:id="rId3"/>
              </a:rPr>
              <a:t>mviereck</a:t>
            </a:r>
            <a:r>
              <a:rPr lang="en-US" altLang="zh-TW" dirty="0">
                <a:hlinkClick r:id="rId3"/>
              </a:rPr>
              <a:t>/x11docker Wiki (github.com)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Run A GUI APPs inside a Docker Container | by </a:t>
            </a:r>
            <a:r>
              <a:rPr lang="en-US" altLang="zh-TW" dirty="0" err="1">
                <a:hlinkClick r:id="rId4"/>
              </a:rPr>
              <a:t>Dipaditya</a:t>
            </a:r>
            <a:r>
              <a:rPr lang="en-US" altLang="zh-TW" dirty="0">
                <a:hlinkClick r:id="rId4"/>
              </a:rPr>
              <a:t> Das | Geek Culture | Medium</a:t>
            </a:r>
            <a:endParaRPr lang="en-US" altLang="zh-TW" dirty="0"/>
          </a:p>
          <a:p>
            <a:r>
              <a:rPr lang="zh-CN" altLang="en-US" dirty="0">
                <a:hlinkClick r:id="rId5"/>
              </a:rPr>
              <a:t>在容器运行时生态系统中启用 </a:t>
            </a:r>
            <a:r>
              <a:rPr lang="en-US" altLang="zh-CN" dirty="0">
                <a:hlinkClick r:id="rId5"/>
              </a:rPr>
              <a:t>GPU - NVIDIA </a:t>
            </a:r>
            <a:r>
              <a:rPr lang="zh-CN" altLang="en-US" dirty="0">
                <a:hlinkClick r:id="rId5"/>
              </a:rPr>
              <a:t>技术博客</a:t>
            </a:r>
            <a:endParaRPr lang="en-US" altLang="zh-CN" dirty="0"/>
          </a:p>
          <a:p>
            <a:r>
              <a:rPr lang="en-US" altLang="zh-TW" dirty="0" err="1">
                <a:hlinkClick r:id="rId6"/>
              </a:rPr>
              <a:t>MVCLab</a:t>
            </a:r>
            <a:r>
              <a:rPr lang="en-US" altLang="zh-TW" dirty="0">
                <a:hlinkClick r:id="rId6"/>
              </a:rPr>
              <a:t> </a:t>
            </a:r>
            <a:r>
              <a:rPr lang="zh-TW" altLang="en-US" dirty="0">
                <a:hlinkClick r:id="rId6"/>
              </a:rPr>
              <a:t>實驗室工作站 </a:t>
            </a:r>
            <a:r>
              <a:rPr lang="en-US" altLang="zh-TW" dirty="0">
                <a:hlinkClick r:id="rId6"/>
              </a:rPr>
              <a:t>– </a:t>
            </a:r>
            <a:r>
              <a:rPr lang="en-US" altLang="zh-TW" dirty="0" err="1">
                <a:hlinkClick r:id="rId6"/>
              </a:rPr>
              <a:t>HackMD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Frameworks Support Matrix - NVIDIA Docs</a:t>
            </a:r>
            <a:endParaRPr lang="en-US" altLang="zh-TW" dirty="0"/>
          </a:p>
          <a:p>
            <a:r>
              <a:rPr lang="en-US" altLang="zh-TW" dirty="0" err="1">
                <a:hlinkClick r:id="rId8"/>
              </a:rPr>
              <a:t>PyTorch</a:t>
            </a:r>
            <a:r>
              <a:rPr lang="en-US" altLang="zh-TW" dirty="0">
                <a:hlinkClick r:id="rId8"/>
              </a:rPr>
              <a:t> | NVIDIA NGC</a:t>
            </a:r>
            <a:endParaRPr lang="en-US" altLang="zh-TW" dirty="0"/>
          </a:p>
          <a:p>
            <a:r>
              <a:rPr lang="fr-FR" altLang="zh-TW" dirty="0" err="1">
                <a:hlinkClick r:id="rId9"/>
              </a:rPr>
              <a:t>apt</a:t>
            </a:r>
            <a:r>
              <a:rPr lang="fr-FR" altLang="zh-TW" dirty="0">
                <a:hlinkClick r:id="rId9"/>
              </a:rPr>
              <a:t> - DEBIAN_FRONTEND </a:t>
            </a:r>
            <a:r>
              <a:rPr lang="fr-FR" altLang="zh-TW" dirty="0" err="1">
                <a:hlinkClick r:id="rId9"/>
              </a:rPr>
              <a:t>environment</a:t>
            </a:r>
            <a:r>
              <a:rPr lang="fr-FR" altLang="zh-TW" dirty="0">
                <a:hlinkClick r:id="rId9"/>
              </a:rPr>
              <a:t> variable - </a:t>
            </a:r>
            <a:r>
              <a:rPr lang="fr-FR" altLang="zh-TW" dirty="0" err="1">
                <a:hlinkClick r:id="rId9"/>
              </a:rPr>
              <a:t>Ask</a:t>
            </a:r>
            <a:r>
              <a:rPr lang="fr-FR" altLang="zh-TW" dirty="0">
                <a:hlinkClick r:id="rId9"/>
              </a:rPr>
              <a:t> Ubuntu</a:t>
            </a:r>
            <a:endParaRPr lang="fr-FR" altLang="zh-TW" dirty="0"/>
          </a:p>
          <a:p>
            <a:r>
              <a:rPr lang="en-US" altLang="zh-TW" dirty="0">
                <a:hlinkClick r:id="rId10"/>
              </a:rPr>
              <a:t>A Step-by-Step Guide to Building Your Private Cloud with </a:t>
            </a:r>
            <a:r>
              <a:rPr lang="en-US" altLang="zh-TW" dirty="0" err="1">
                <a:hlinkClick r:id="rId10"/>
              </a:rPr>
              <a:t>Nextcloud</a:t>
            </a:r>
            <a:r>
              <a:rPr lang="en-US" altLang="zh-TW" dirty="0">
                <a:hlinkClick r:id="rId10"/>
              </a:rPr>
              <a:t> (2023) - DEV Community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503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1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2</a:t>
              </a:r>
              <a:endParaRPr lang="en-TW" altLang="zh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3</a:t>
              </a:r>
              <a:endParaRPr lang="en-TW" altLang="zh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51C2EA-DF6F-9DB6-42B6-BC93F8B3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1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8364C9-4636-E966-016C-FAE91DDA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– Git resolve conflict &amp; PR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113E9-84BC-ECE7-1950-DDEE1A8BEC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pull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resolve conflict</a:t>
            </a:r>
          </a:p>
          <a:p>
            <a:r>
              <a:rPr lang="en-US" altLang="zh-TW" dirty="0"/>
              <a:t>Fork my </a:t>
            </a:r>
            <a:r>
              <a:rPr lang="en-US" altLang="zh-TW" dirty="0" err="1"/>
              <a:t>gitlab</a:t>
            </a:r>
            <a:r>
              <a:rPr lang="en-US" altLang="zh-TW" dirty="0"/>
              <a:t> repo</a:t>
            </a:r>
          </a:p>
          <a:p>
            <a:r>
              <a:rPr lang="en-US" altLang="zh-TW" dirty="0"/>
              <a:t>Commit &amp; push to your own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D118-41A5-EA09-8EB7-24BCB3B3C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B9658-AFD4-4D59-CEFC-6A1A1DF9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884" y="2432299"/>
            <a:ext cx="6962816" cy="4085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F741A-1D4E-F9AC-7F81-C933D0F0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5" y="2934955"/>
            <a:ext cx="4657411" cy="3366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8ED88F-E3D2-EE34-60AE-970C44BF5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12" y="718566"/>
            <a:ext cx="2127760" cy="14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2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477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AF9-E549-C9EF-EA24-D0E0AE9C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2 - </a:t>
            </a:r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75653-9F39-68E8-844B-920E600521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nvcr.io/</a:t>
            </a:r>
            <a:r>
              <a:rPr lang="en-US" altLang="zh-TW" dirty="0" err="1"/>
              <a:t>nvidia</a:t>
            </a:r>
            <a:r>
              <a:rPr lang="en-US" altLang="zh-TW" dirty="0"/>
              <a:t>/pytorch:20.12-py3</a:t>
            </a:r>
          </a:p>
          <a:p>
            <a:pPr lvl="1"/>
            <a:r>
              <a:rPr lang="en-US" altLang="zh-TW" dirty="0">
                <a:hlinkClick r:id="rId2"/>
              </a:rPr>
              <a:t>https://docs.nvidia.com/deeplearning/frameworks/support-matrix/index.html</a:t>
            </a:r>
            <a:endParaRPr lang="en-US" altLang="zh-TW" dirty="0"/>
          </a:p>
          <a:p>
            <a:pPr lvl="1"/>
            <a:r>
              <a:rPr lang="en-US" altLang="zh-TW" dirty="0"/>
              <a:t>Python 3.8 + </a:t>
            </a:r>
            <a:r>
              <a:rPr lang="en-US" altLang="zh-TW" dirty="0" err="1"/>
              <a:t>PyTorch</a:t>
            </a:r>
            <a:r>
              <a:rPr lang="en-US" altLang="zh-TW" dirty="0"/>
              <a:t> 1.8.0 + CUDA 11.1 base on ubuntu 20.04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DEBIAN_FRONTEND noninteractive</a:t>
            </a:r>
          </a:p>
          <a:p>
            <a:pPr lvl="1"/>
            <a:r>
              <a:rPr lang="en-US" altLang="zh-TW" dirty="0"/>
              <a:t>Avoid asking question	</a:t>
            </a:r>
          </a:p>
          <a:p>
            <a:r>
              <a:rPr lang="en-US" altLang="zh-TW" dirty="0"/>
              <a:t>apt -y install : auto check yes in cli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80ADB-292C-EF6F-31ED-B82F5467A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D885F-41DB-E767-56A9-0A04CDA6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58" y="2569261"/>
            <a:ext cx="5383705" cy="3222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43941-04FC-3746-6B97-7C41868E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1" t="21580" r="2401" b="12975"/>
          <a:stretch/>
        </p:blipFill>
        <p:spPr>
          <a:xfrm>
            <a:off x="6862500" y="684748"/>
            <a:ext cx="1867310" cy="288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D84B6-F0A9-084B-EE18-78690FDA1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542" y="102280"/>
            <a:ext cx="1699268" cy="13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D27BD3-8DA0-506A-DE9E-CC30EB4C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9" y="3937703"/>
            <a:ext cx="5042163" cy="29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7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D9DE-8D58-4A21-E14B-B89E4436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fixed version python </a:t>
            </a:r>
            <a:r>
              <a:rPr lang="en-US" altLang="zh-TW" dirty="0" err="1"/>
              <a:t>packge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E29B-9C77-20D1-6CE9-589956F2B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docker_python_requirements.txt</a:t>
            </a:r>
          </a:p>
          <a:p>
            <a:r>
              <a:rPr lang="en-US" altLang="zh-TW" dirty="0"/>
              <a:t>After successfully install the correct version in docker container</a:t>
            </a:r>
          </a:p>
          <a:p>
            <a:pPr lvl="1"/>
            <a:r>
              <a:rPr lang="en-US" altLang="zh-TW" dirty="0"/>
              <a:t>pip3 freeze &gt; docker_python_requirements.txt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EF8D2-3985-7C81-5627-7F59293FE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50B29-DCD8-BD28-3918-C57482EA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5" y="2570553"/>
            <a:ext cx="5715798" cy="33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46AA6-E4BB-AD04-E5B9-C28F076E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75" y="2695908"/>
            <a:ext cx="5014157" cy="33427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E9A2CAE-5872-A2B7-1E9F-DA915B9D1425}"/>
              </a:ext>
            </a:extLst>
          </p:cNvPr>
          <p:cNvSpPr/>
          <p:nvPr/>
        </p:nvSpPr>
        <p:spPr>
          <a:xfrm>
            <a:off x="6096794" y="4018327"/>
            <a:ext cx="1008681" cy="578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21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5A1D13-9C21-412F-34FB-0E5AE645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2 –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31678-D597-D249-F9E7-D3C4C76E1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stdin_open</a:t>
            </a:r>
            <a:r>
              <a:rPr lang="en-US" altLang="zh-TW" dirty="0"/>
              <a:t> + </a:t>
            </a:r>
            <a:r>
              <a:rPr lang="en-US" altLang="zh-TW" dirty="0" err="1"/>
              <a:t>tty</a:t>
            </a:r>
            <a:r>
              <a:rPr lang="en-US" altLang="zh-TW" dirty="0"/>
              <a:t> : equal to –it, make shell available</a:t>
            </a:r>
          </a:p>
          <a:p>
            <a:r>
              <a:rPr lang="en-US" altLang="zh-TW" dirty="0"/>
              <a:t>devices + </a:t>
            </a:r>
            <a:r>
              <a:rPr lang="en-US" altLang="zh-TW" dirty="0" err="1"/>
              <a:t>group_add</a:t>
            </a:r>
            <a:endParaRPr lang="en-US" altLang="zh-TW" dirty="0"/>
          </a:p>
          <a:p>
            <a:pPr lvl="1"/>
            <a:r>
              <a:rPr lang="en-US" altLang="zh-TW" dirty="0"/>
              <a:t>DRI</a:t>
            </a:r>
            <a:r>
              <a:rPr lang="zh-TW" altLang="en-US" dirty="0"/>
              <a:t>（</a:t>
            </a:r>
            <a:r>
              <a:rPr lang="en-US" altLang="zh-TW" dirty="0"/>
              <a:t>Direct Render Infrastructure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GPU hardware acceleration</a:t>
            </a:r>
          </a:p>
          <a:p>
            <a:pPr lvl="1"/>
            <a:r>
              <a:rPr lang="en-US" altLang="zh-TW" dirty="0"/>
              <a:t>For unprivileged container</a:t>
            </a:r>
          </a:p>
          <a:p>
            <a:r>
              <a:rPr lang="en-US" altLang="zh-TW" dirty="0"/>
              <a:t>Volumes</a:t>
            </a:r>
          </a:p>
          <a:p>
            <a:pPr lvl="1"/>
            <a:r>
              <a:rPr lang="en-US" altLang="zh-TW" dirty="0"/>
              <a:t>Enable x11 support</a:t>
            </a:r>
          </a:p>
          <a:p>
            <a:pPr lvl="1"/>
            <a:r>
              <a:rPr lang="en-US" altLang="zh-TW" dirty="0"/>
              <a:t>Mount code folder into /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Deploy</a:t>
            </a:r>
          </a:p>
          <a:p>
            <a:pPr lvl="1"/>
            <a:r>
              <a:rPr lang="en-US" altLang="zh-TW" dirty="0"/>
              <a:t>--</a:t>
            </a:r>
            <a:r>
              <a:rPr lang="en-US" altLang="zh-TW" dirty="0" err="1"/>
              <a:t>gpus</a:t>
            </a:r>
            <a:r>
              <a:rPr lang="en-US" altLang="zh-TW" dirty="0"/>
              <a:t>=all : assign all </a:t>
            </a:r>
            <a:r>
              <a:rPr lang="en-US" altLang="zh-TW" dirty="0" err="1"/>
              <a:t>gpu</a:t>
            </a:r>
            <a:r>
              <a:rPr lang="en-US" altLang="zh-TW" dirty="0"/>
              <a:t> to container</a:t>
            </a:r>
          </a:p>
          <a:p>
            <a:r>
              <a:rPr lang="en-US" altLang="zh-TW" dirty="0"/>
              <a:t>Environment</a:t>
            </a:r>
          </a:p>
          <a:p>
            <a:pPr lvl="1"/>
            <a:r>
              <a:rPr lang="en-US" altLang="zh-TW" dirty="0"/>
              <a:t>DISPLAY=$DISPLAY, </a:t>
            </a:r>
            <a:r>
              <a:rPr lang="pt-BR" altLang="zh-TW" dirty="0"/>
              <a:t>QT_X11_NO_MITSHM=1</a:t>
            </a:r>
            <a:r>
              <a:rPr lang="en-US" altLang="zh-TW" dirty="0"/>
              <a:t> : GUI support</a:t>
            </a:r>
          </a:p>
          <a:p>
            <a:pPr lvl="1"/>
            <a:r>
              <a:rPr lang="en-US" altLang="zh-TW" dirty="0"/>
              <a:t>NVIDIA_VISIBLE_DEVICES : </a:t>
            </a:r>
            <a:r>
              <a:rPr lang="en-US" altLang="zh-TW" dirty="0" err="1"/>
              <a:t>gpu</a:t>
            </a:r>
            <a:r>
              <a:rPr lang="en-US" altLang="zh-TW" dirty="0"/>
              <a:t> filter</a:t>
            </a:r>
          </a:p>
          <a:p>
            <a:pPr lvl="1"/>
            <a:r>
              <a:rPr lang="en-US" altLang="zh-TW" dirty="0"/>
              <a:t>NVIDIA_DRIVER_CAPABILITIES : </a:t>
            </a:r>
            <a:r>
              <a:rPr lang="en-US" altLang="zh-TW" dirty="0" err="1"/>
              <a:t>gpu</a:t>
            </a:r>
            <a:r>
              <a:rPr lang="en-US" altLang="zh-TW" dirty="0"/>
              <a:t> function filter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D5A42-3506-EA88-F126-0ADEF25E8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7</a:t>
            </a:fld>
            <a:endParaRPr lang="en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F9AC5-E740-E3D4-B31F-1A9DD3AA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07" y="676009"/>
            <a:ext cx="3949355" cy="60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7E62-4CD2-5974-6D22-467173DC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 GPU to use on workstation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2284-0DCC-A147-895F-0E0B9F006C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CUDA_VISIBLE_DEVICES=3 python train.py</a:t>
            </a:r>
          </a:p>
          <a:p>
            <a:pPr lvl="1"/>
            <a:r>
              <a:rPr lang="en-US" altLang="zh-TW" dirty="0"/>
              <a:t>Use 4th GPU to train</a:t>
            </a:r>
          </a:p>
          <a:p>
            <a:pPr lvl="1"/>
            <a:r>
              <a:rPr lang="en-US" altLang="zh-TW" dirty="0"/>
              <a:t>CUDA_VISIBLE_DEVICES=0,2</a:t>
            </a:r>
          </a:p>
          <a:p>
            <a:pPr lvl="1"/>
            <a:r>
              <a:rPr lang="en-US" altLang="zh-TW" dirty="0"/>
              <a:t>Comma to separate multiple index</a:t>
            </a:r>
          </a:p>
          <a:p>
            <a:pPr lvl="1"/>
            <a:endParaRPr lang="en-US" altLang="zh-TW" dirty="0"/>
          </a:p>
          <a:p>
            <a:r>
              <a:rPr lang="en-US" altLang="zh-TW" dirty="0" err="1">
                <a:hlinkClick r:id="rId2"/>
              </a:rPr>
              <a:t>MVCLab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實驗室工作站 </a:t>
            </a:r>
            <a:r>
              <a:rPr lang="en-US" altLang="zh-TW" dirty="0">
                <a:hlinkClick r:id="rId2"/>
              </a:rPr>
              <a:t>- </a:t>
            </a:r>
            <a:r>
              <a:rPr lang="en-US" altLang="zh-TW" dirty="0" err="1">
                <a:hlinkClick r:id="rId2"/>
              </a:rPr>
              <a:t>HackMD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10BA-4E89-95BD-5ED9-243A3E700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0404693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2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14118</TotalTime>
  <Words>474</Words>
  <Application>Microsoft Office PowerPoint</Application>
  <PresentationFormat>Custom</PresentationFormat>
  <Paragraphs>79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Calibri Light</vt:lpstr>
      <vt:lpstr>Abel</vt:lpstr>
      <vt:lpstr>Noto Sans Ugaritic</vt:lpstr>
      <vt:lpstr>Montserrat</vt:lpstr>
      <vt:lpstr>Arial</vt:lpstr>
      <vt:lpstr>Times New Roman</vt:lpstr>
      <vt:lpstr>Consolas</vt:lpstr>
      <vt:lpstr>Microsoft JhengHei</vt:lpstr>
      <vt:lpstr>Calibri</vt:lpstr>
      <vt:lpstr>Montserrat ExtraLight</vt:lpstr>
      <vt:lpstr>Human Rights Rally by Slidesgo</vt:lpstr>
      <vt:lpstr>Custom Design</vt:lpstr>
      <vt:lpstr>Week 3 Learn Tools – Homework review</vt:lpstr>
      <vt:lpstr>PowerPoint Presentation</vt:lpstr>
      <vt:lpstr>01 Homework 1</vt:lpstr>
      <vt:lpstr>Homework 1 – Git resolve conflict &amp; PR</vt:lpstr>
      <vt:lpstr>02 Homework 2</vt:lpstr>
      <vt:lpstr>Homework 2 - Dockerfile</vt:lpstr>
      <vt:lpstr>Use fixed version python packge</vt:lpstr>
      <vt:lpstr>Homework 2 – docker-compose.yaml</vt:lpstr>
      <vt:lpstr>Specific GPU to use on workstation</vt:lpstr>
      <vt:lpstr>03 Homework 3</vt:lpstr>
      <vt:lpstr>CVAT label car_segmentation</vt:lpstr>
      <vt:lpstr>Optional homework : ngrok + nextcloud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981</cp:revision>
  <dcterms:modified xsi:type="dcterms:W3CDTF">2024-05-07T20:47:30Z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